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2" r:id="rId1"/>
  </p:sldMasterIdLst>
  <p:notesMasterIdLst>
    <p:notesMasterId r:id="rId62"/>
  </p:notesMasterIdLst>
  <p:sldIdLst>
    <p:sldId id="256" r:id="rId2"/>
    <p:sldId id="1291" r:id="rId3"/>
    <p:sldId id="1297" r:id="rId4"/>
    <p:sldId id="1299" r:id="rId5"/>
    <p:sldId id="1301" r:id="rId6"/>
    <p:sldId id="1305" r:id="rId7"/>
    <p:sldId id="1306" r:id="rId8"/>
    <p:sldId id="1308" r:id="rId9"/>
    <p:sldId id="1310" r:id="rId10"/>
    <p:sldId id="1311" r:id="rId11"/>
    <p:sldId id="1315" r:id="rId12"/>
    <p:sldId id="1322" r:id="rId13"/>
    <p:sldId id="1327" r:id="rId14"/>
    <p:sldId id="1331" r:id="rId15"/>
    <p:sldId id="1335" r:id="rId16"/>
    <p:sldId id="1336" r:id="rId17"/>
    <p:sldId id="1337" r:id="rId18"/>
    <p:sldId id="1338" r:id="rId19"/>
    <p:sldId id="1339" r:id="rId20"/>
    <p:sldId id="1340" r:id="rId21"/>
    <p:sldId id="1341" r:id="rId22"/>
    <p:sldId id="1342" r:id="rId23"/>
    <p:sldId id="1365" r:id="rId24"/>
    <p:sldId id="1369" r:id="rId25"/>
    <p:sldId id="1370" r:id="rId26"/>
    <p:sldId id="1371" r:id="rId27"/>
    <p:sldId id="1375" r:id="rId28"/>
    <p:sldId id="1376" r:id="rId29"/>
    <p:sldId id="1377" r:id="rId30"/>
    <p:sldId id="1470" r:id="rId31"/>
    <p:sldId id="1378" r:id="rId32"/>
    <p:sldId id="1385" r:id="rId33"/>
    <p:sldId id="1324" r:id="rId34"/>
    <p:sldId id="1390" r:id="rId35"/>
    <p:sldId id="1391" r:id="rId36"/>
    <p:sldId id="1392" r:id="rId37"/>
    <p:sldId id="1394" r:id="rId38"/>
    <p:sldId id="1413" r:id="rId39"/>
    <p:sldId id="1414" r:id="rId40"/>
    <p:sldId id="1415" r:id="rId41"/>
    <p:sldId id="1416" r:id="rId42"/>
    <p:sldId id="1425" r:id="rId43"/>
    <p:sldId id="1426" r:id="rId44"/>
    <p:sldId id="1430" r:id="rId45"/>
    <p:sldId id="1432" r:id="rId46"/>
    <p:sldId id="1433" r:id="rId47"/>
    <p:sldId id="1434" r:id="rId48"/>
    <p:sldId id="1435" r:id="rId49"/>
    <p:sldId id="1436" r:id="rId50"/>
    <p:sldId id="1438" r:id="rId51"/>
    <p:sldId id="1443" r:id="rId52"/>
    <p:sldId id="1444" r:id="rId53"/>
    <p:sldId id="1446" r:id="rId54"/>
    <p:sldId id="1453" r:id="rId55"/>
    <p:sldId id="1454" r:id="rId56"/>
    <p:sldId id="1455" r:id="rId57"/>
    <p:sldId id="1456" r:id="rId58"/>
    <p:sldId id="1458" r:id="rId59"/>
    <p:sldId id="1466" r:id="rId60"/>
    <p:sldId id="1467" r:id="rId6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2" pos="3863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4" pos="3831">
          <p15:clr>
            <a:srgbClr val="A4A3A4"/>
          </p15:clr>
        </p15:guide>
        <p15:guide id="5" pos="3840">
          <p15:clr>
            <a:srgbClr val="A4A3A4"/>
          </p15:clr>
        </p15:guide>
        <p15:guide id="6" pos="383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79C0"/>
    <a:srgbClr val="8F4D11"/>
    <a:srgbClr val="EABE78"/>
    <a:srgbClr val="006600"/>
    <a:srgbClr val="D9B247"/>
    <a:srgbClr val="CC0000"/>
    <a:srgbClr val="3333FF"/>
    <a:srgbClr val="66CCFF"/>
    <a:srgbClr val="4A206A"/>
    <a:srgbClr val="BC8F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85" autoAdjust="0"/>
    <p:restoredTop sz="88790" autoAdjust="0"/>
  </p:normalViewPr>
  <p:slideViewPr>
    <p:cSldViewPr snapToGrid="0">
      <p:cViewPr>
        <p:scale>
          <a:sx n="124" d="100"/>
          <a:sy n="124" d="100"/>
        </p:scale>
        <p:origin x="-102" y="-48"/>
      </p:cViewPr>
      <p:guideLst>
        <p:guide orient="horz" pos="2160"/>
        <p:guide pos="3863"/>
        <p:guide pos="3831"/>
        <p:guide pos="3840"/>
        <p:guide pos="383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39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8B7BC-16D7-4B3C-B01D-00C164507536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B1192-F8FD-4089-9937-AB6D7D8E51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379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316329C-BB15-431A-8248-CE2A98DA64A5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60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43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83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72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37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16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42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07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09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11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85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33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82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10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06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379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73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316329C-BB15-431A-8248-CE2A98DA64A5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98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C:\Users\Таня\Desktop\АПРЕЛЬ\11 Безопасное лето\titu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700EF40-05EA-0B43-AAA3-C9F928A5E0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82366"/>
            <a:ext cx="1844650" cy="437745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2034921" y="565855"/>
            <a:ext cx="7147885" cy="1787270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rgbClr val="FF0000"/>
                </a:solidFill>
                <a:latin typeface="Museo Cyrl 100" pitchFamily="50" charset="-52"/>
                <a:ea typeface="Roboto" pitchFamily="2" charset="0"/>
                <a:cs typeface="Roboto" pitchFamily="2" charset="0"/>
              </a:rPr>
              <a:t>Здравствуй, </a:t>
            </a:r>
            <a:r>
              <a:rPr lang="en-US" sz="4800" b="1" dirty="0" smtClean="0">
                <a:solidFill>
                  <a:srgbClr val="FF0000"/>
                </a:solidFill>
                <a:latin typeface="Museo Cyrl 100" pitchFamily="50" charset="-52"/>
                <a:ea typeface="Roboto" pitchFamily="2" charset="0"/>
                <a:cs typeface="Roboto" pitchFamily="2" charset="0"/>
              </a:rPr>
              <a:t/>
            </a:r>
            <a:br>
              <a:rPr lang="en-US" sz="4800" b="1" dirty="0" smtClean="0">
                <a:solidFill>
                  <a:srgbClr val="FF0000"/>
                </a:solidFill>
                <a:latin typeface="Museo Cyrl 100" pitchFamily="50" charset="-52"/>
                <a:ea typeface="Roboto" pitchFamily="2" charset="0"/>
                <a:cs typeface="Roboto" pitchFamily="2" charset="0"/>
              </a:rPr>
            </a:br>
            <a:r>
              <a:rPr lang="ru-RU" sz="4800" b="1" dirty="0" smtClean="0">
                <a:solidFill>
                  <a:srgbClr val="FF0000"/>
                </a:solidFill>
                <a:latin typeface="Museo Cyrl 100" pitchFamily="50" charset="-52"/>
                <a:ea typeface="Roboto" pitchFamily="2" charset="0"/>
                <a:cs typeface="Roboto" pitchFamily="2" charset="0"/>
              </a:rPr>
              <a:t>лето </a:t>
            </a:r>
            <a:r>
              <a:rPr lang="ru-RU" sz="4800" b="1" dirty="0">
                <a:solidFill>
                  <a:srgbClr val="FF0000"/>
                </a:solidFill>
                <a:latin typeface="Museo Cyrl 100" pitchFamily="50" charset="-52"/>
                <a:ea typeface="Roboto" pitchFamily="2" charset="0"/>
                <a:cs typeface="Roboto" pitchFamily="2" charset="0"/>
              </a:rPr>
              <a:t>красное, </a:t>
            </a:r>
            <a:r>
              <a:rPr lang="en-US" sz="4800" b="1" dirty="0" smtClean="0">
                <a:solidFill>
                  <a:srgbClr val="FF0000"/>
                </a:solidFill>
                <a:latin typeface="Museo Cyrl 100" pitchFamily="50" charset="-52"/>
                <a:ea typeface="Roboto" pitchFamily="2" charset="0"/>
                <a:cs typeface="Roboto" pitchFamily="2" charset="0"/>
              </a:rPr>
              <a:t/>
            </a:r>
            <a:br>
              <a:rPr lang="en-US" sz="4800" b="1" dirty="0" smtClean="0">
                <a:solidFill>
                  <a:srgbClr val="FF0000"/>
                </a:solidFill>
                <a:latin typeface="Museo Cyrl 100" pitchFamily="50" charset="-52"/>
                <a:ea typeface="Roboto" pitchFamily="2" charset="0"/>
                <a:cs typeface="Roboto" pitchFamily="2" charset="0"/>
              </a:rPr>
            </a:br>
            <a:r>
              <a:rPr lang="ru-RU" sz="4800" b="1" dirty="0" smtClean="0">
                <a:solidFill>
                  <a:srgbClr val="FF0000"/>
                </a:solidFill>
                <a:latin typeface="Museo Cyrl 100" pitchFamily="50" charset="-52"/>
                <a:ea typeface="Roboto" pitchFamily="2" charset="0"/>
                <a:cs typeface="Roboto" pitchFamily="2" charset="0"/>
              </a:rPr>
              <a:t>лето </a:t>
            </a:r>
            <a:r>
              <a:rPr lang="ru-RU" sz="4800" b="1" dirty="0">
                <a:solidFill>
                  <a:srgbClr val="FF0000"/>
                </a:solidFill>
                <a:latin typeface="Museo Cyrl 100" pitchFamily="50" charset="-52"/>
                <a:ea typeface="Roboto" pitchFamily="2" charset="0"/>
                <a:cs typeface="Roboto" pitchFamily="2" charset="0"/>
              </a:rPr>
              <a:t>безопасное!</a:t>
            </a:r>
          </a:p>
        </p:txBody>
      </p:sp>
    </p:spTree>
    <p:extLst>
      <p:ext uri="{BB962C8B-B14F-4D97-AF65-F5344CB8AC3E}">
        <p14:creationId xmlns:p14="http://schemas.microsoft.com/office/powerpoint/2010/main" val="214290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Таня\Desktop\АПРЕЛЬ\11 Безопасное лето\ВОДОЕМ\Новая папка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90601" y="4725659"/>
            <a:ext cx="5157676" cy="1015663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000" b="1" dirty="0"/>
              <a:t>Когда гроза вдруг началась,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чтоб </a:t>
            </a:r>
            <a:r>
              <a:rPr lang="ru-RU" sz="2000" b="1" dirty="0"/>
              <a:t>не было беды,</a:t>
            </a:r>
          </a:p>
          <a:p>
            <a:pPr algn="ctr"/>
            <a:r>
              <a:rPr lang="ru-RU" sz="2000" b="1" dirty="0"/>
              <a:t>не плавай, не купайся, а вылезь из воды.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8635" y="910586"/>
            <a:ext cx="5197366" cy="523220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Не </a:t>
            </a:r>
            <a:r>
              <a:rPr lang="ru-RU" sz="2800" b="1" dirty="0" smtClean="0">
                <a:solidFill>
                  <a:srgbClr val="002060"/>
                </a:solidFill>
              </a:rPr>
              <a:t>купайтесь в </a:t>
            </a:r>
            <a:r>
              <a:rPr lang="ru-RU" sz="2800" b="1" dirty="0">
                <a:solidFill>
                  <a:srgbClr val="002060"/>
                </a:solidFill>
              </a:rPr>
              <a:t>грозу! </a:t>
            </a:r>
            <a:endParaRPr lang="ru-RU" sz="28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8374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Таня\Desktop\АПРЕЛЬ\11 Безопасное лето\ОГОНЬ\2,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" y="3236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Заголовок 5"/>
          <p:cNvSpPr txBox="1">
            <a:spLocks/>
          </p:cNvSpPr>
          <p:nvPr/>
        </p:nvSpPr>
        <p:spPr>
          <a:xfrm>
            <a:off x="1609725" y="1958500"/>
            <a:ext cx="9420226" cy="294747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причины </a:t>
            </a:r>
            <a:br>
              <a:rPr lang="ru-RU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возникновения пожара</a:t>
            </a:r>
          </a:p>
          <a:p>
            <a:endParaRPr lang="ru-RU" sz="14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ru-RU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неосторожное </a:t>
            </a:r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обращение с открытым огнём</a:t>
            </a:r>
            <a:r>
              <a:rPr lang="ru-RU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ru-RU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неисправные </a:t>
            </a:r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отопительные устройства и их неправильное или небрежное использование;</a:t>
            </a:r>
            <a:endParaRPr lang="ru-RU" sz="3200" b="1" dirty="0" smtClean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ru-RU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неисправные </a:t>
            </a:r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электроприборы и их неправильное или небрежное </a:t>
            </a:r>
            <a:r>
              <a:rPr lang="ru-RU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использование;</a:t>
            </a:r>
          </a:p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ru-RU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курение;</a:t>
            </a:r>
          </a:p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ru-RU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умышленный поджог;</a:t>
            </a:r>
          </a:p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ru-RU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гроза.</a:t>
            </a:r>
          </a:p>
        </p:txBody>
      </p:sp>
    </p:spTree>
    <p:extLst>
      <p:ext uri="{BB962C8B-B14F-4D97-AF65-F5344CB8AC3E}">
        <p14:creationId xmlns:p14="http://schemas.microsoft.com/office/powerpoint/2010/main" val="159105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аня\Desktop\АПРЕЛЬ\11 Безопасное лето\ОГОНЬ\Ghfdbkf lkz irjkmybrjd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20818" y="4949966"/>
            <a:ext cx="4953000" cy="430887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200" b="1" dirty="0" smtClean="0"/>
              <a:t>Не играй со спичками</a:t>
            </a:r>
            <a:endParaRPr lang="ru-RU" sz="2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98635" y="651274"/>
            <a:ext cx="5197366" cy="95410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Правила 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пожарной безопасности</a:t>
            </a:r>
            <a:endParaRPr lang="ru-RU" sz="28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8050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Таня\Desktop\АПРЕЛЬ\11 Безопасное лето\ОГОНЬ\Ghfdbkf lkz irjkmybrjd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" y="0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22361" y="4940441"/>
            <a:ext cx="5157676" cy="430887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200" b="1" dirty="0" smtClean="0"/>
              <a:t>Не разводите </a:t>
            </a:r>
            <a:r>
              <a:rPr lang="ru-RU" sz="2200" b="1" dirty="0"/>
              <a:t>костры </a:t>
            </a:r>
            <a:r>
              <a:rPr lang="ru-RU" sz="2200" b="1" dirty="0" smtClean="0"/>
              <a:t>вблизи строений</a:t>
            </a:r>
            <a:endParaRPr lang="ru-RU" sz="2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98635" y="651274"/>
            <a:ext cx="5197366" cy="95410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Правила 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пожарной безопасности</a:t>
            </a:r>
            <a:endParaRPr lang="ru-RU" sz="28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8067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Таня\Desktop\АПРЕЛЬ\11 Безопасное лето\ОГОНЬ\Ghfdbkf lkz irjkmybrjd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22361" y="4771164"/>
            <a:ext cx="5157676" cy="769441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200" b="1" dirty="0"/>
              <a:t>Не оставляйте электронагревательные приборы без присмотра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8635" y="651274"/>
            <a:ext cx="5197366" cy="95410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Правила 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пожарной безопасности</a:t>
            </a:r>
            <a:endParaRPr lang="ru-RU" sz="28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1659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Таня\Desktop\АПРЕЛЬ\11 Безопасное лето\ОГОНЬ\Ghfdbkf lkz irjkmybrjd\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22361" y="4739632"/>
            <a:ext cx="5157676" cy="769441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200" b="1" dirty="0"/>
              <a:t>Не поджигайте </a:t>
            </a:r>
            <a:r>
              <a:rPr lang="ru-RU" sz="2200" b="1" dirty="0" smtClean="0"/>
              <a:t>тополиный </a:t>
            </a:r>
            <a:r>
              <a:rPr lang="ru-RU" sz="2200" b="1" dirty="0"/>
              <a:t>пух или сухую </a:t>
            </a:r>
            <a:r>
              <a:rPr lang="ru-RU" sz="2200" b="1" dirty="0" smtClean="0"/>
              <a:t>траву</a:t>
            </a:r>
            <a:endParaRPr lang="ru-RU" sz="2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98635" y="651274"/>
            <a:ext cx="5197366" cy="95410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Правила 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пожарной безопасности</a:t>
            </a:r>
            <a:endParaRPr lang="ru-RU" sz="28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1126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Таня\Desktop\АПРЕЛЬ\11 Безопасное лето\ОГОНЬ\Ghfdbkf lkz irjkmybrjd\1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22361" y="4570355"/>
            <a:ext cx="5157676" cy="1107996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200" b="1" dirty="0"/>
              <a:t>При обнаружении пожара сообщите взрослым и вызовите пожарных </a:t>
            </a: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>по </a:t>
            </a:r>
            <a:r>
              <a:rPr lang="ru-RU" sz="2200" b="1" dirty="0"/>
              <a:t>телефону </a:t>
            </a:r>
            <a:r>
              <a:rPr lang="ru-RU" sz="2200" b="1" dirty="0" smtClean="0"/>
              <a:t>101</a:t>
            </a:r>
            <a:endParaRPr lang="ru-RU" sz="2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98635" y="651274"/>
            <a:ext cx="5197366" cy="95410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Правила 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пожарной безопасности</a:t>
            </a:r>
            <a:endParaRPr lang="ru-RU" sz="28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1787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Таня\Desktop\АПРЕЛЬ\11 Безопасное лето\ОГОНЬ\Пожар в помещении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22361" y="4708100"/>
            <a:ext cx="5157676" cy="769441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200" b="1" dirty="0" smtClean="0"/>
              <a:t>Вызови </a:t>
            </a:r>
            <a:r>
              <a:rPr lang="ru-RU" sz="2200" b="1" dirty="0"/>
              <a:t>пожарных </a:t>
            </a: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>по </a:t>
            </a:r>
            <a:r>
              <a:rPr lang="ru-RU" sz="2200" b="1" dirty="0"/>
              <a:t>номеру 101, назови свой </a:t>
            </a:r>
            <a:r>
              <a:rPr lang="ru-RU" sz="2200" b="1" dirty="0" smtClean="0"/>
              <a:t>адрес</a:t>
            </a:r>
            <a:endParaRPr lang="ru-RU" sz="2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98635" y="651274"/>
            <a:ext cx="5197366" cy="95410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Правила поведения 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при </a:t>
            </a:r>
            <a:r>
              <a:rPr lang="ru-RU" sz="2800" b="1" dirty="0">
                <a:solidFill>
                  <a:srgbClr val="002060"/>
                </a:solidFill>
              </a:rPr>
              <a:t>пожаре в помещении</a:t>
            </a:r>
            <a:endParaRPr lang="ru-RU" sz="28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4290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Таня\Desktop\АПРЕЛЬ\11 Безопасное лето\ОГОНЬ\Пожар в помещении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22361" y="4708100"/>
            <a:ext cx="5157676" cy="769441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200" b="1" dirty="0"/>
              <a:t>Небольшое пламя можно погасить одеялом, землей или </a:t>
            </a:r>
            <a:r>
              <a:rPr lang="ru-RU" sz="2200" b="1" dirty="0" smtClean="0"/>
              <a:t>водой</a:t>
            </a:r>
            <a:endParaRPr lang="ru-RU" sz="2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98635" y="651274"/>
            <a:ext cx="5197366" cy="95410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Правила поведения 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при </a:t>
            </a:r>
            <a:r>
              <a:rPr lang="ru-RU" sz="2800" b="1" dirty="0">
                <a:solidFill>
                  <a:srgbClr val="002060"/>
                </a:solidFill>
              </a:rPr>
              <a:t>пожаре в помещении</a:t>
            </a:r>
            <a:endParaRPr lang="ru-RU" sz="28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7396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Таня\Desktop\АПРЕЛЬ\11 Безопасное лето\ОГОНЬ\Пожар в помещении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22361" y="4692334"/>
            <a:ext cx="5157676" cy="769441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200" b="1" dirty="0"/>
              <a:t>Если в квартире появился дым, </a:t>
            </a: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>дыши </a:t>
            </a:r>
            <a:r>
              <a:rPr lang="ru-RU" sz="2200" b="1" dirty="0"/>
              <a:t>через влажную </a:t>
            </a:r>
            <a:r>
              <a:rPr lang="ru-RU" sz="2200" b="1" dirty="0" smtClean="0"/>
              <a:t>ткань</a:t>
            </a:r>
            <a:endParaRPr lang="ru-RU" sz="2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98635" y="651274"/>
            <a:ext cx="5197366" cy="95410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Правила поведения 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при </a:t>
            </a:r>
            <a:r>
              <a:rPr lang="ru-RU" sz="2800" b="1" dirty="0">
                <a:solidFill>
                  <a:srgbClr val="002060"/>
                </a:solidFill>
              </a:rPr>
              <a:t>пожаре в помещении</a:t>
            </a:r>
            <a:endParaRPr lang="ru-RU" sz="28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2887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Таня\Desktop\АПРЕЛЬ\11 Безопасное лето\1 страница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12" name="Заголовок 5"/>
          <p:cNvSpPr txBox="1">
            <a:spLocks/>
          </p:cNvSpPr>
          <p:nvPr/>
        </p:nvSpPr>
        <p:spPr>
          <a:xfrm>
            <a:off x="1255986" y="2491303"/>
            <a:ext cx="9680028" cy="17872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5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Примерно </a:t>
            </a:r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90%</a:t>
            </a:r>
            <a:r>
              <a:rPr lang="ru-RU" sz="54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травм детей </a:t>
            </a:r>
            <a:r>
              <a:rPr lang="ru-RU" sz="5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5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54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каникулах – результат непреднамеренных или случайных </a:t>
            </a:r>
            <a:r>
              <a:rPr lang="ru-RU" sz="5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происшествий</a:t>
            </a: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389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Таня\Desktop\АПРЕЛЬ\11 Безопасное лето\ОГОНЬ\Пожар в помещении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22361" y="4523057"/>
            <a:ext cx="5157676" cy="1107996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200" b="1" dirty="0"/>
              <a:t>Если </a:t>
            </a:r>
            <a:r>
              <a:rPr lang="ru-RU" sz="2200" b="1" dirty="0" smtClean="0"/>
              <a:t>загорелась </a:t>
            </a:r>
            <a:r>
              <a:rPr lang="ru-RU" sz="2200" b="1" dirty="0"/>
              <a:t>одежда, </a:t>
            </a:r>
            <a:r>
              <a:rPr lang="ru-RU" sz="2200" b="1" dirty="0" smtClean="0"/>
              <a:t>окунись </a:t>
            </a:r>
            <a:r>
              <a:rPr lang="ru-RU" sz="2200" b="1" dirty="0"/>
              <a:t>в воду или катайся по земле, чтобы сбить </a:t>
            </a:r>
            <a:r>
              <a:rPr lang="ru-RU" sz="2200" b="1" dirty="0" smtClean="0"/>
              <a:t>огонь</a:t>
            </a:r>
            <a:endParaRPr lang="ru-RU" sz="2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98635" y="651274"/>
            <a:ext cx="5197366" cy="95410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Правила поведения 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при </a:t>
            </a:r>
            <a:r>
              <a:rPr lang="ru-RU" sz="2800" b="1" dirty="0">
                <a:solidFill>
                  <a:srgbClr val="002060"/>
                </a:solidFill>
              </a:rPr>
              <a:t>пожаре в помещении</a:t>
            </a:r>
            <a:endParaRPr lang="ru-RU" sz="28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1206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Таня\Desktop\АПРЕЛЬ\11 Безопасное лето\ОГОНЬ\Пожар в помещении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22361" y="4692334"/>
            <a:ext cx="5157676" cy="769441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200" b="1" dirty="0" smtClean="0"/>
              <a:t>Нельзя </a:t>
            </a:r>
            <a:r>
              <a:rPr lang="ru-RU" sz="2200" b="1" dirty="0"/>
              <a:t>прятаться и пользоваться </a:t>
            </a:r>
            <a:r>
              <a:rPr lang="ru-RU" sz="2200" b="1" dirty="0" smtClean="0"/>
              <a:t>лифтом</a:t>
            </a:r>
            <a:endParaRPr lang="ru-RU" sz="2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98635" y="651274"/>
            <a:ext cx="5197366" cy="95410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Правила поведения 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при </a:t>
            </a:r>
            <a:r>
              <a:rPr lang="ru-RU" sz="2800" b="1" dirty="0">
                <a:solidFill>
                  <a:srgbClr val="002060"/>
                </a:solidFill>
              </a:rPr>
              <a:t>пожаре в помещении</a:t>
            </a:r>
            <a:endParaRPr lang="ru-RU" sz="28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8892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Таня\Desktop\АПРЕЛЬ\11 Безопасное лето\ОГОНЬ\Пожар в помещении\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98635" y="4494809"/>
            <a:ext cx="5157676" cy="1107996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200" b="1" dirty="0"/>
              <a:t>Если из квартиры выйти </a:t>
            </a: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>не </a:t>
            </a:r>
            <a:r>
              <a:rPr lang="ru-RU" sz="2200" b="1" dirty="0"/>
              <a:t>получается, не прячьтесь в места, где вас будет трудно найти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8635" y="651274"/>
            <a:ext cx="5197366" cy="95410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Правила поведения 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при </a:t>
            </a:r>
            <a:r>
              <a:rPr lang="ru-RU" sz="2800" b="1" dirty="0">
                <a:solidFill>
                  <a:srgbClr val="002060"/>
                </a:solidFill>
              </a:rPr>
              <a:t>пожаре в помещении</a:t>
            </a:r>
            <a:endParaRPr lang="ru-RU" sz="28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3415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Таня\Desktop\АПРЕЛЬ\11 Безопасное лето\1 страница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8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12" name="Заголовок 5"/>
          <p:cNvSpPr txBox="1">
            <a:spLocks/>
          </p:cNvSpPr>
          <p:nvPr/>
        </p:nvSpPr>
        <p:spPr>
          <a:xfrm>
            <a:off x="1494111" y="2535365"/>
            <a:ext cx="9680028" cy="17872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причины травм:</a:t>
            </a:r>
          </a:p>
          <a:p>
            <a:pPr algn="l"/>
            <a:endParaRPr lang="ru-RU" b="1" dirty="0" smtClean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0" indent="-685800" algn="l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ДТП;</a:t>
            </a:r>
          </a:p>
          <a:p>
            <a:pPr marL="685800" indent="-685800" algn="l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велосипедные аварии;</a:t>
            </a:r>
          </a:p>
          <a:p>
            <a:pPr marL="685800" indent="-685800" algn="l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неправильный переход железнодорожных переездов.</a:t>
            </a:r>
            <a:endParaRPr lang="ru-RU" sz="36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503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Таня\Desktop\АПРЕЛЬ\11 Безопасное лето\Улица безопасности\парогулкак по городу\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22361" y="4598678"/>
            <a:ext cx="5157676" cy="769441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200" b="1" dirty="0" smtClean="0"/>
              <a:t>Переходите </a:t>
            </a:r>
            <a:r>
              <a:rPr lang="ru-RU" sz="2200" b="1" dirty="0"/>
              <a:t>дорогу </a:t>
            </a:r>
            <a:r>
              <a:rPr lang="ru-RU" sz="2200" b="1" dirty="0" smtClean="0"/>
              <a:t>по пешеходным переходам</a:t>
            </a:r>
            <a:endParaRPr lang="ru-RU" sz="2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98635" y="651274"/>
            <a:ext cx="5197366" cy="95410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Требования </a:t>
            </a:r>
            <a:r>
              <a:rPr lang="ru-RU" sz="2800" b="1" dirty="0" smtClean="0">
                <a:solidFill>
                  <a:srgbClr val="002060"/>
                </a:solidFill>
              </a:rPr>
              <a:t>безопасности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во </a:t>
            </a:r>
            <a:r>
              <a:rPr lang="ru-RU" sz="2800" b="1" dirty="0">
                <a:solidFill>
                  <a:srgbClr val="002060"/>
                </a:solidFill>
              </a:rPr>
              <a:t>время прогулки по городу</a:t>
            </a:r>
            <a:endParaRPr lang="ru-RU" sz="28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88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Таня\Desktop\АПРЕЛЬ\11 Безопасное лето\Улица безопасности\парогулкак по городу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22361" y="4598678"/>
            <a:ext cx="5157676" cy="769441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200" b="1" dirty="0" smtClean="0"/>
              <a:t>Не </a:t>
            </a:r>
            <a:r>
              <a:rPr lang="ru-RU" sz="2200" b="1" dirty="0"/>
              <a:t>переходите дорогу перед близко идущим </a:t>
            </a:r>
            <a:r>
              <a:rPr lang="ru-RU" sz="2200" b="1" dirty="0" smtClean="0"/>
              <a:t>транспортом</a:t>
            </a:r>
            <a:endParaRPr lang="ru-RU" sz="2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98635" y="651274"/>
            <a:ext cx="5197366" cy="95410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Требования </a:t>
            </a:r>
            <a:r>
              <a:rPr lang="ru-RU" sz="2800" b="1" dirty="0" smtClean="0">
                <a:solidFill>
                  <a:srgbClr val="002060"/>
                </a:solidFill>
              </a:rPr>
              <a:t>безопасности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во </a:t>
            </a:r>
            <a:r>
              <a:rPr lang="ru-RU" sz="2800" b="1" dirty="0">
                <a:solidFill>
                  <a:srgbClr val="002060"/>
                </a:solidFill>
              </a:rPr>
              <a:t>время прогулки по городу</a:t>
            </a:r>
            <a:endParaRPr lang="ru-RU" sz="28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72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Таня\Desktop\АПРЕЛЬ\11 Безопасное лето\Улица безопасности\парогулкак по городу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22361" y="4598678"/>
            <a:ext cx="5157676" cy="769441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200" b="1" dirty="0" smtClean="0"/>
              <a:t>Не </a:t>
            </a:r>
            <a:r>
              <a:rPr lang="ru-RU" sz="2200" b="1" dirty="0"/>
              <a:t>играйте </a:t>
            </a: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>около проезжей </a:t>
            </a:r>
            <a:r>
              <a:rPr lang="ru-RU" sz="2200" b="1" dirty="0"/>
              <a:t>части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8635" y="651274"/>
            <a:ext cx="5197366" cy="95410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Требования </a:t>
            </a:r>
            <a:r>
              <a:rPr lang="ru-RU" sz="2800" b="1" dirty="0" smtClean="0">
                <a:solidFill>
                  <a:srgbClr val="002060"/>
                </a:solidFill>
              </a:rPr>
              <a:t>безопасности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во </a:t>
            </a:r>
            <a:r>
              <a:rPr lang="ru-RU" sz="2800" b="1" dirty="0">
                <a:solidFill>
                  <a:srgbClr val="002060"/>
                </a:solidFill>
              </a:rPr>
              <a:t>время прогулки по городу</a:t>
            </a:r>
            <a:endParaRPr lang="ru-RU" sz="28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85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Таня\Desktop\АПРЕЛЬ\11 Безопасное лето\Улица безопасности\Велосипедист обязан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38675" y="4627806"/>
            <a:ext cx="6483115" cy="1785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200" dirty="0" smtClean="0"/>
              <a:t>Соблюдайте возрастные ограничения:</a:t>
            </a:r>
          </a:p>
          <a:p>
            <a:r>
              <a:rPr lang="ru-RU" sz="2200" dirty="0" smtClean="0"/>
              <a:t>- до </a:t>
            </a:r>
            <a:r>
              <a:rPr lang="ru-RU" sz="2200" b="1" dirty="0"/>
              <a:t>7</a:t>
            </a:r>
            <a:r>
              <a:rPr lang="ru-RU" sz="2200" dirty="0"/>
              <a:t> лет </a:t>
            </a:r>
            <a:r>
              <a:rPr lang="ru-RU" sz="2200" dirty="0" smtClean="0"/>
              <a:t>– езда  </a:t>
            </a:r>
            <a:r>
              <a:rPr lang="ru-RU" sz="2200" dirty="0"/>
              <a:t>по </a:t>
            </a:r>
            <a:r>
              <a:rPr lang="ru-RU" sz="2200" dirty="0" smtClean="0"/>
              <a:t>тротуарам;</a:t>
            </a:r>
          </a:p>
          <a:p>
            <a:r>
              <a:rPr lang="ru-RU" sz="2200" dirty="0" smtClean="0"/>
              <a:t>- до </a:t>
            </a:r>
            <a:r>
              <a:rPr lang="ru-RU" sz="2200" b="1" dirty="0"/>
              <a:t>13</a:t>
            </a:r>
            <a:r>
              <a:rPr lang="ru-RU" sz="2200" dirty="0"/>
              <a:t> – </a:t>
            </a:r>
            <a:r>
              <a:rPr lang="ru-RU" sz="2200" dirty="0" smtClean="0"/>
              <a:t>движение </a:t>
            </a:r>
            <a:r>
              <a:rPr lang="ru-RU" sz="2200" dirty="0"/>
              <a:t>по отведенным велосипедным </a:t>
            </a:r>
            <a:r>
              <a:rPr lang="ru-RU" sz="2200" dirty="0" smtClean="0"/>
              <a:t>дорожкам;</a:t>
            </a:r>
          </a:p>
          <a:p>
            <a:r>
              <a:rPr lang="ru-RU" sz="2200" dirty="0" smtClean="0"/>
              <a:t>- с </a:t>
            </a:r>
            <a:r>
              <a:rPr lang="ru-RU" sz="2200" b="1" dirty="0" smtClean="0"/>
              <a:t>14</a:t>
            </a:r>
            <a:r>
              <a:rPr lang="ru-RU" sz="2200" dirty="0" smtClean="0"/>
              <a:t> лет – самостоятельное передвижение по дороге.</a:t>
            </a:r>
            <a:endParaRPr lang="ru-RU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707566" y="527433"/>
            <a:ext cx="6170906" cy="584775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Правила езды на велосипеде</a:t>
            </a:r>
            <a:endParaRPr lang="ru-RU" sz="32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75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Таня\Desktop\АПРЕЛЬ\11 Безопасное лето\Улица безопасности\Велосипедист обязан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680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90866" y="5350932"/>
            <a:ext cx="5349923" cy="76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200" b="1" dirty="0" smtClean="0"/>
              <a:t>Обязательным </a:t>
            </a:r>
            <a:r>
              <a:rPr lang="ru-RU" sz="2200" b="1" dirty="0"/>
              <a:t>является наличие фонаря или специальной велосипедной </a:t>
            </a:r>
            <a:r>
              <a:rPr lang="ru-RU" sz="2200" b="1" dirty="0" smtClean="0"/>
              <a:t>фары</a:t>
            </a:r>
            <a:endParaRPr lang="ru-RU" sz="2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07566" y="527433"/>
            <a:ext cx="6170906" cy="584775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Правила езды на велосипеде</a:t>
            </a:r>
            <a:endParaRPr lang="ru-RU" sz="32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63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Таня\Desktop\АПРЕЛЬ\11 Безопасное лето\Улица безопасности\Велосипедист обязан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419441" y="5367236"/>
            <a:ext cx="5349923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200" b="1" dirty="0" smtClean="0"/>
              <a:t>Наличие </a:t>
            </a:r>
            <a:r>
              <a:rPr lang="ru-RU" sz="2200" b="1" dirty="0"/>
              <a:t>звукового </a:t>
            </a:r>
            <a:r>
              <a:rPr lang="ru-RU" sz="2200" b="1" dirty="0" smtClean="0"/>
              <a:t>сигнала</a:t>
            </a:r>
            <a:endParaRPr lang="ru-RU" sz="2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07566" y="527433"/>
            <a:ext cx="6170906" cy="584775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Правила езды на велосипеде</a:t>
            </a:r>
            <a:endParaRPr lang="ru-RU" sz="32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30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6" name="Picture 10" descr="C:\Users\Таня\Desktop\АПРЕЛЬ\11 Безопасное лето\1 страница\2,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" y="0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14575" y="364963"/>
            <a:ext cx="8050654" cy="707886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4000" b="1" dirty="0" smtClean="0">
                <a:solidFill>
                  <a:srgbClr val="002060"/>
                </a:solidFill>
              </a:rPr>
              <a:t>Правила безопасности</a:t>
            </a:r>
            <a:endParaRPr lang="ru-RU" sz="4000" b="1" dirty="0" smtClean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0049" y="2272806"/>
            <a:ext cx="8532851" cy="523220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Хоть прекрасно зноем лето, но тепло опасно это!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447233" y="5242375"/>
            <a:ext cx="4341268" cy="1464231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Обязательным </a:t>
            </a:r>
            <a:r>
              <a:rPr lang="ru-RU" sz="2000" b="1" dirty="0"/>
              <a:t>является ношение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головного убора на улице </a:t>
            </a:r>
            <a:br>
              <a:rPr lang="ru-RU" sz="2000" b="1" dirty="0" smtClean="0"/>
            </a:br>
            <a:r>
              <a:rPr lang="ru-RU" sz="2000" b="1" dirty="0" smtClean="0"/>
              <a:t>для предотвращения</a:t>
            </a:r>
            <a:r>
              <a:rPr lang="ru-RU" sz="2000" b="1" dirty="0"/>
              <a:t> </a:t>
            </a:r>
            <a:r>
              <a:rPr lang="ru-RU" sz="2000" b="1" dirty="0" smtClean="0"/>
              <a:t> </a:t>
            </a:r>
            <a:br>
              <a:rPr lang="ru-RU" sz="2000" b="1" dirty="0" smtClean="0"/>
            </a:br>
            <a:r>
              <a:rPr lang="ru-RU" sz="2000" b="1" dirty="0" smtClean="0"/>
              <a:t>теплового</a:t>
            </a:r>
            <a:r>
              <a:rPr lang="ru-RU" sz="2000" b="1" dirty="0"/>
              <a:t> или солнечного </a:t>
            </a:r>
            <a:r>
              <a:rPr lang="ru-RU" sz="2000" b="1" dirty="0" smtClean="0"/>
              <a:t>удара</a:t>
            </a:r>
            <a:endParaRPr lang="ru-RU" sz="2000" b="1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2687691" y="3247695"/>
            <a:ext cx="1868543" cy="1868543"/>
            <a:chOff x="2687691" y="3247695"/>
            <a:chExt cx="1868543" cy="1868543"/>
          </a:xfrm>
        </p:grpSpPr>
        <p:pic>
          <p:nvPicPr>
            <p:cNvPr id="19461" name="Picture 5" descr="C:\Users\Таня\Desktop\АПРЕЛЬ\11 Безопасное лето\red_circle_with_line_through_it_png_1149601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7691" y="3247695"/>
              <a:ext cx="1868543" cy="1868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65" name="Picture 9" descr="A colourful hat on white background"/>
            <p:cNvPicPr>
              <a:picLocks noChangeAspect="1" noChangeArrowheads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3693" y="3753146"/>
              <a:ext cx="1273752" cy="826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4" descr="ÐÐ°ÑÑÐ¸Ð½ÐºÐ¸ Ð¿Ð¾ Ð·Ð°Ð¿ÑÐ¾ÑÑ Ð´ÐµÑÐ¸ Ð² ÐºÐµÐ¿ÐºÐ°Ñ Ð»ÐµÑÐ¾ Ð»Ð°Ð³ÐµÑÑ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942" y="3496826"/>
            <a:ext cx="4966137" cy="2758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76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Таня\Desktop\АПРЕЛЬ\11 Безопасное лето\Улица безопасности\Велосипедист обязан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680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48000" y="5276905"/>
            <a:ext cx="8073789" cy="1107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200" dirty="0" smtClean="0"/>
              <a:t>На </a:t>
            </a:r>
            <a:r>
              <a:rPr lang="ru-RU" sz="2200" dirty="0"/>
              <a:t>велосипеде спереди должен быть </a:t>
            </a:r>
            <a:r>
              <a:rPr lang="ru-RU" sz="2200" dirty="0" err="1"/>
              <a:t>световозвращатель</a:t>
            </a:r>
            <a:r>
              <a:rPr lang="ru-RU" sz="2200" dirty="0"/>
              <a:t> белого цвета, сзади — </a:t>
            </a:r>
            <a:r>
              <a:rPr lang="ru-RU" sz="2200" dirty="0" err="1"/>
              <a:t>световозвращатель</a:t>
            </a:r>
            <a:r>
              <a:rPr lang="ru-RU" sz="2200" dirty="0"/>
              <a:t> красного цвета, а с каждой боковой стороны — </a:t>
            </a:r>
            <a:r>
              <a:rPr lang="ru-RU" sz="2200" dirty="0" err="1"/>
              <a:t>световозвращатели</a:t>
            </a:r>
            <a:r>
              <a:rPr lang="ru-RU" sz="2200" dirty="0"/>
              <a:t> оранжевого </a:t>
            </a:r>
            <a:r>
              <a:rPr lang="ru-RU" sz="2200" dirty="0" smtClean="0"/>
              <a:t>цвета.</a:t>
            </a:r>
            <a:endParaRPr lang="ru-RU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707566" y="527433"/>
            <a:ext cx="6170906" cy="584775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Правила езды на велосипеде</a:t>
            </a:r>
            <a:endParaRPr lang="ru-RU" sz="32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0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Таня\Desktop\АПРЕЛЬ\11 Безопасное лето\Улица безопасности\Велосипедист обязан\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90866" y="4990583"/>
            <a:ext cx="5349923" cy="1107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200" b="1" dirty="0" smtClean="0"/>
              <a:t>Во время </a:t>
            </a:r>
            <a:r>
              <a:rPr lang="ru-RU" sz="2200" b="1" dirty="0"/>
              <a:t>езды нельзя держаться за другой транспорт, отпускать руль или снимать ноги с </a:t>
            </a:r>
            <a:r>
              <a:rPr lang="ru-RU" sz="2200" b="1" dirty="0" smtClean="0"/>
              <a:t>педалей</a:t>
            </a:r>
            <a:endParaRPr lang="ru-RU" sz="2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07566" y="527433"/>
            <a:ext cx="6170906" cy="584775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Правила езды на велосипеде</a:t>
            </a:r>
            <a:endParaRPr lang="ru-RU" sz="32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19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Таня\Desktop\АПРЕЛЬ\11 Безопасное лето\Улица безопасности\Незнакомцы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90866" y="5329136"/>
            <a:ext cx="5349923" cy="6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200" b="1" dirty="0" smtClean="0"/>
              <a:t>НЕ ХОДИ С ЧУЖИМ ЧЕЛОВЕКОМ!</a:t>
            </a:r>
            <a:endParaRPr lang="ru-RU" sz="2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07566" y="309065"/>
            <a:ext cx="6170906" cy="1077218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Правила личной </a:t>
            </a:r>
            <a:r>
              <a:rPr lang="ru-RU" sz="3200" b="1" dirty="0" smtClean="0">
                <a:solidFill>
                  <a:srgbClr val="002060"/>
                </a:solidFill>
              </a:rPr>
              <a:t/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безопасности </a:t>
            </a:r>
            <a:r>
              <a:rPr lang="ru-RU" sz="3200" b="1" dirty="0">
                <a:solidFill>
                  <a:srgbClr val="002060"/>
                </a:solidFill>
              </a:rPr>
              <a:t>на улице</a:t>
            </a:r>
            <a:endParaRPr lang="ru-RU" sz="32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7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Таня\Desktop\АПРЕЛЬ\11 Безопасное лето\Улица безопасности\Незнакомцы\2,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" y="0"/>
            <a:ext cx="12192001" cy="686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1451328" y="5557908"/>
            <a:ext cx="4341268" cy="919401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Никогда НЕ разговаривайте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с </a:t>
            </a:r>
            <a:r>
              <a:rPr lang="ru-RU" sz="2400" b="1" dirty="0"/>
              <a:t>незнакомыми на </a:t>
            </a:r>
            <a:r>
              <a:rPr lang="ru-RU" sz="2400" b="1" dirty="0" smtClean="0"/>
              <a:t>улице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294993" y="122326"/>
            <a:ext cx="6363357" cy="113877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rgbClr val="002060"/>
                </a:solidFill>
              </a:rPr>
              <a:t>Правила </a:t>
            </a:r>
            <a:r>
              <a:rPr lang="ru-RU" sz="3400" b="1" dirty="0" smtClean="0">
                <a:solidFill>
                  <a:srgbClr val="002060"/>
                </a:solidFill>
              </a:rPr>
              <a:t>личной </a:t>
            </a:r>
            <a:r>
              <a:rPr lang="ru-RU" sz="3400" b="1" dirty="0">
                <a:solidFill>
                  <a:srgbClr val="002060"/>
                </a:solidFill>
              </a:rPr>
              <a:t>безопасности </a:t>
            </a:r>
            <a:r>
              <a:rPr lang="ru-RU" sz="3400" b="1" dirty="0" smtClean="0">
                <a:solidFill>
                  <a:srgbClr val="002060"/>
                </a:solidFill>
              </a:rPr>
              <a:t/>
            </a:r>
            <a:br>
              <a:rPr lang="ru-RU" sz="3400" b="1" dirty="0" smtClean="0">
                <a:solidFill>
                  <a:srgbClr val="002060"/>
                </a:solidFill>
              </a:rPr>
            </a:br>
            <a:r>
              <a:rPr lang="ru-RU" sz="3400" b="1" dirty="0" smtClean="0">
                <a:solidFill>
                  <a:srgbClr val="002060"/>
                </a:solidFill>
              </a:rPr>
              <a:t>на </a:t>
            </a:r>
            <a:r>
              <a:rPr lang="ru-RU" sz="3400" b="1" dirty="0">
                <a:solidFill>
                  <a:srgbClr val="002060"/>
                </a:solidFill>
              </a:rPr>
              <a:t>улице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0049" y="2282160"/>
            <a:ext cx="8532851" cy="523220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Правила четырех «НЕ»</a:t>
            </a:r>
          </a:p>
        </p:txBody>
      </p:sp>
    </p:spTree>
    <p:extLst>
      <p:ext uri="{BB962C8B-B14F-4D97-AF65-F5344CB8AC3E}">
        <p14:creationId xmlns:p14="http://schemas.microsoft.com/office/powerpoint/2010/main" val="192079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Таня\Desktop\АПРЕЛЬ\11 Безопасное лето\Улица безопасности\Незнакомцы\2,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" y="0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94993" y="122326"/>
            <a:ext cx="6363357" cy="113877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rgbClr val="002060"/>
                </a:solidFill>
              </a:rPr>
              <a:t>Правила личной безопасности </a:t>
            </a:r>
            <a:r>
              <a:rPr lang="ru-RU" sz="3400" b="1" dirty="0" smtClean="0">
                <a:solidFill>
                  <a:srgbClr val="002060"/>
                </a:solidFill>
              </a:rPr>
              <a:t/>
            </a:r>
            <a:br>
              <a:rPr lang="ru-RU" sz="3400" b="1" dirty="0" smtClean="0">
                <a:solidFill>
                  <a:srgbClr val="002060"/>
                </a:solidFill>
              </a:rPr>
            </a:br>
            <a:r>
              <a:rPr lang="ru-RU" sz="3400" b="1" dirty="0" smtClean="0">
                <a:solidFill>
                  <a:srgbClr val="002060"/>
                </a:solidFill>
              </a:rPr>
              <a:t>на </a:t>
            </a:r>
            <a:r>
              <a:rPr lang="ru-RU" sz="3400" b="1" dirty="0">
                <a:solidFill>
                  <a:srgbClr val="002060"/>
                </a:solidFill>
              </a:rPr>
              <a:t>улице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0049" y="2282160"/>
            <a:ext cx="8532851" cy="523220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Правила четырех «НЕ»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228725" y="5557908"/>
            <a:ext cx="4171937" cy="919401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Никогда ничего НЕ берите у незнакомых людей!</a:t>
            </a:r>
          </a:p>
        </p:txBody>
      </p:sp>
    </p:spTree>
    <p:extLst>
      <p:ext uri="{BB962C8B-B14F-4D97-AF65-F5344CB8AC3E}">
        <p14:creationId xmlns:p14="http://schemas.microsoft.com/office/powerpoint/2010/main" val="249622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Users\Таня\Desktop\АПРЕЛЬ\11 Безопасное лето\Улица безопасности\Незнакомцы\2,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1133475" y="5582119"/>
            <a:ext cx="4743450" cy="919401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Никогда НЕ садитесь в машину к незнакомому </a:t>
            </a:r>
            <a:r>
              <a:rPr lang="ru-RU" sz="2400" b="1" dirty="0" smtClean="0"/>
              <a:t>человеку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294993" y="122326"/>
            <a:ext cx="6363357" cy="113877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rgbClr val="002060"/>
                </a:solidFill>
              </a:rPr>
              <a:t>Правила личной безопасности </a:t>
            </a:r>
            <a:r>
              <a:rPr lang="ru-RU" sz="3400" b="1" dirty="0" smtClean="0">
                <a:solidFill>
                  <a:srgbClr val="002060"/>
                </a:solidFill>
              </a:rPr>
              <a:t/>
            </a:r>
            <a:br>
              <a:rPr lang="ru-RU" sz="3400" b="1" dirty="0" smtClean="0">
                <a:solidFill>
                  <a:srgbClr val="002060"/>
                </a:solidFill>
              </a:rPr>
            </a:br>
            <a:r>
              <a:rPr lang="ru-RU" sz="3400" b="1" dirty="0" smtClean="0">
                <a:solidFill>
                  <a:srgbClr val="002060"/>
                </a:solidFill>
              </a:rPr>
              <a:t>на </a:t>
            </a:r>
            <a:r>
              <a:rPr lang="ru-RU" sz="3400" b="1" dirty="0">
                <a:solidFill>
                  <a:srgbClr val="002060"/>
                </a:solidFill>
              </a:rPr>
              <a:t>улице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0049" y="2282160"/>
            <a:ext cx="8532851" cy="523220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Правила четырех «НЕ»</a:t>
            </a:r>
          </a:p>
        </p:txBody>
      </p:sp>
    </p:spTree>
    <p:extLst>
      <p:ext uri="{BB962C8B-B14F-4D97-AF65-F5344CB8AC3E}">
        <p14:creationId xmlns:p14="http://schemas.microsoft.com/office/powerpoint/2010/main" val="226941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Таня\Desktop\АПРЕЛЬ\11 Безопасное лето\Улица безопасности\Незнакомцы\2,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1385970" y="5376496"/>
            <a:ext cx="4491033" cy="1328023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Никогда НЕ рассказывайте незнакомым людям о своем доме </a:t>
            </a:r>
            <a:r>
              <a:rPr lang="ru-RU" sz="2400" b="1" dirty="0" smtClean="0"/>
              <a:t> и семье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294993" y="122326"/>
            <a:ext cx="6363357" cy="113877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rgbClr val="002060"/>
                </a:solidFill>
              </a:rPr>
              <a:t>Правила личной безопасности </a:t>
            </a:r>
            <a:r>
              <a:rPr lang="ru-RU" sz="3400" b="1" dirty="0" smtClean="0">
                <a:solidFill>
                  <a:srgbClr val="002060"/>
                </a:solidFill>
              </a:rPr>
              <a:t/>
            </a:r>
            <a:br>
              <a:rPr lang="ru-RU" sz="3400" b="1" dirty="0" smtClean="0">
                <a:solidFill>
                  <a:srgbClr val="002060"/>
                </a:solidFill>
              </a:rPr>
            </a:br>
            <a:r>
              <a:rPr lang="ru-RU" sz="3400" b="1" dirty="0" smtClean="0">
                <a:solidFill>
                  <a:srgbClr val="002060"/>
                </a:solidFill>
              </a:rPr>
              <a:t>на </a:t>
            </a:r>
            <a:r>
              <a:rPr lang="ru-RU" sz="3400" b="1" dirty="0">
                <a:solidFill>
                  <a:srgbClr val="002060"/>
                </a:solidFill>
              </a:rPr>
              <a:t>улице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0049" y="2282160"/>
            <a:ext cx="8532851" cy="523220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Правила четырех «НЕ»</a:t>
            </a:r>
          </a:p>
        </p:txBody>
      </p:sp>
    </p:spTree>
    <p:extLst>
      <p:ext uri="{BB962C8B-B14F-4D97-AF65-F5344CB8AC3E}">
        <p14:creationId xmlns:p14="http://schemas.microsoft.com/office/powerpoint/2010/main" val="281562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Users\Таня\Desktop\АПРЕЛЬ\11 Безопасное лето\Улица безопасности\Незнакомцы\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7566" y="309065"/>
            <a:ext cx="6170906" cy="1077218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Правила личной </a:t>
            </a:r>
            <a:r>
              <a:rPr lang="ru-RU" sz="3200" b="1" dirty="0" smtClean="0">
                <a:solidFill>
                  <a:srgbClr val="002060"/>
                </a:solidFill>
              </a:rPr>
              <a:t/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безопасности </a:t>
            </a:r>
            <a:r>
              <a:rPr lang="ru-RU" sz="3200" b="1" dirty="0">
                <a:solidFill>
                  <a:srgbClr val="002060"/>
                </a:solidFill>
              </a:rPr>
              <a:t>на улице</a:t>
            </a:r>
            <a:endParaRPr lang="ru-RU" sz="3200" b="1" dirty="0" smtClean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0866" y="4990583"/>
            <a:ext cx="5349923" cy="1107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200" b="1" dirty="0" smtClean="0"/>
              <a:t>Если </a:t>
            </a:r>
            <a:r>
              <a:rPr lang="ru-RU" sz="2200" b="1" dirty="0"/>
              <a:t>на улице кто-то идёт и бежит </a:t>
            </a: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>за </a:t>
            </a:r>
            <a:r>
              <a:rPr lang="ru-RU" sz="2200" b="1" dirty="0"/>
              <a:t>тобой, а до дома еще далеко, беги </a:t>
            </a: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>в </a:t>
            </a:r>
            <a:r>
              <a:rPr lang="ru-RU" sz="2200" b="1" dirty="0"/>
              <a:t>ближайшее людное </a:t>
            </a:r>
            <a:r>
              <a:rPr lang="ru-RU" sz="2200" b="1" dirty="0" smtClean="0"/>
              <a:t>место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303045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:\Users\Таня\Desktop\АПРЕЛЬ\11 Безопасное лето\Безопасность на пріроде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65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4586" y="403661"/>
            <a:ext cx="6544572" cy="1077218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Профилактика </a:t>
            </a:r>
            <a:r>
              <a:rPr lang="ru-RU" sz="3200" b="1" dirty="0">
                <a:solidFill>
                  <a:srgbClr val="002060"/>
                </a:solidFill>
              </a:rPr>
              <a:t>заболеваемости клещевым энцефалитом</a:t>
            </a:r>
            <a:endParaRPr lang="ru-RU" sz="3200" b="1" dirty="0" smtClean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31860" y="5481516"/>
            <a:ext cx="5349923" cy="76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200" b="1" dirty="0"/>
              <a:t>При выходе в зеленую зону </a:t>
            </a:r>
            <a:r>
              <a:rPr lang="ru-RU" sz="2200" b="1" dirty="0" smtClean="0"/>
              <a:t>надеть </a:t>
            </a:r>
            <a:r>
              <a:rPr lang="ru-RU" sz="2200" b="1" dirty="0"/>
              <a:t>одежду, плотно прилегающую к </a:t>
            </a:r>
            <a:r>
              <a:rPr lang="ru-RU" sz="2200" b="1" dirty="0" smtClean="0"/>
              <a:t>телу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410356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:\Users\Таня\Desktop\АПРЕЛЬ\11 Безопасное лето\Безопасность на пріроде\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4586" y="403661"/>
            <a:ext cx="6544572" cy="1077218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Профилактика </a:t>
            </a:r>
            <a:r>
              <a:rPr lang="ru-RU" sz="3200" b="1" dirty="0">
                <a:solidFill>
                  <a:srgbClr val="002060"/>
                </a:solidFill>
              </a:rPr>
              <a:t>заболеваемости клещевым энцефалитом</a:t>
            </a:r>
            <a:endParaRPr lang="ru-RU" sz="3200" b="1" dirty="0" smtClean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31860" y="5481516"/>
            <a:ext cx="5349923" cy="76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200" b="1" dirty="0" smtClean="0"/>
              <a:t>Каждые  2 </a:t>
            </a:r>
            <a:r>
              <a:rPr lang="ru-RU" sz="2200" b="1" dirty="0"/>
              <a:t>часа проводить </a:t>
            </a:r>
            <a:r>
              <a:rPr lang="ru-RU" sz="2200" b="1" dirty="0" err="1"/>
              <a:t>самоосмотры</a:t>
            </a:r>
            <a:r>
              <a:rPr lang="ru-RU" sz="2200" b="1" dirty="0"/>
              <a:t> и </a:t>
            </a:r>
            <a:r>
              <a:rPr lang="ru-RU" sz="2200" b="1" dirty="0" err="1"/>
              <a:t>взаимоосмотры</a:t>
            </a:r>
            <a:r>
              <a:rPr lang="ru-RU" sz="2200" b="1" dirty="0"/>
              <a:t> открытых частей </a:t>
            </a:r>
            <a:r>
              <a:rPr lang="ru-RU" sz="2200" b="1" dirty="0" smtClean="0"/>
              <a:t>тела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343452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6" name="Picture 10" descr="C:\Users\Таня\Desktop\АПРЕЛЬ\11 Безопасное лето\1 страница\2,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" y="0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32378" y="2231024"/>
            <a:ext cx="8532851" cy="523220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Думай о своей безопасности!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447233" y="5393510"/>
            <a:ext cx="4341268" cy="1123712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Вырабатывайте </a:t>
            </a:r>
            <a:br>
              <a:rPr lang="ru-RU" sz="2000" b="1" dirty="0" smtClean="0"/>
            </a:br>
            <a:r>
              <a:rPr lang="ru-RU" sz="2000" b="1" dirty="0" smtClean="0"/>
              <a:t>навыки </a:t>
            </a:r>
            <a:r>
              <a:rPr lang="ru-RU" sz="2000" b="1" dirty="0"/>
              <a:t>обеспечения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личной безопасности</a:t>
            </a:r>
            <a:endParaRPr lang="ru-RU" sz="2000" b="1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2687691" y="3247695"/>
            <a:ext cx="1868543" cy="1868543"/>
            <a:chOff x="2687691" y="3247695"/>
            <a:chExt cx="1868543" cy="1868543"/>
          </a:xfrm>
        </p:grpSpPr>
        <p:pic>
          <p:nvPicPr>
            <p:cNvPr id="19461" name="Picture 5" descr="C:\Users\Таня\Desktop\АПРЕЛЬ\11 Безопасное лето\red_circle_with_line_through_it_png_1149601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7691" y="3247695"/>
              <a:ext cx="1868543" cy="1868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08" name="Picture 4" descr="ÐÐ°ÑÑÐ¸Ð½ÐºÐ¸ Ð¿Ð¾ Ð·Ð°Ð¿ÑÐ¾ÑÑ Ð±ÐµÐ·Ð¾Ð¿Ð°ÑÐ½Ð¾ÑÑÑ"/>
            <p:cNvPicPr>
              <a:picLocks noChangeAspect="1" noChangeArrowheads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1677" y="3600143"/>
              <a:ext cx="1072380" cy="1163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510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803" y="3381702"/>
            <a:ext cx="5123340" cy="2689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314575" y="364963"/>
            <a:ext cx="8050654" cy="707886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4000" b="1" dirty="0" smtClean="0">
                <a:solidFill>
                  <a:srgbClr val="002060"/>
                </a:solidFill>
              </a:rPr>
              <a:t>Правила безопасности</a:t>
            </a:r>
            <a:endParaRPr lang="ru-RU" sz="40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08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:\Users\Таня\Desktop\АПРЕЛЬ\11 Безопасное лето\Безопасность на пріроде\1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4586" y="403661"/>
            <a:ext cx="6544572" cy="1077218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Профилактика </a:t>
            </a:r>
            <a:r>
              <a:rPr lang="ru-RU" sz="3200" b="1" dirty="0">
                <a:solidFill>
                  <a:srgbClr val="002060"/>
                </a:solidFill>
              </a:rPr>
              <a:t>заболеваемости клещевым энцефалитом</a:t>
            </a:r>
            <a:endParaRPr lang="ru-RU" sz="3200" b="1" dirty="0" smtClean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31860" y="5312239"/>
            <a:ext cx="5349923" cy="1107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200" b="1" dirty="0" smtClean="0"/>
              <a:t>Перед </a:t>
            </a:r>
            <a:r>
              <a:rPr lang="ru-RU" sz="2200" b="1" dirty="0"/>
              <a:t>выходом в зеленую зону применять мази и лосьоны, отпугивающие </a:t>
            </a:r>
            <a:r>
              <a:rPr lang="ru-RU" sz="2200" b="1" dirty="0" smtClean="0"/>
              <a:t>насекомых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424928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:\Users\Таня\Desktop\АПРЕЛЬ\11 Безопасное лето\Безопасность на пріроде\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4586" y="403661"/>
            <a:ext cx="6544572" cy="1077218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Профилактика </a:t>
            </a:r>
            <a:r>
              <a:rPr lang="ru-RU" sz="3200" b="1" dirty="0">
                <a:solidFill>
                  <a:srgbClr val="002060"/>
                </a:solidFill>
              </a:rPr>
              <a:t>заболеваемости клещевым энцефалитом</a:t>
            </a:r>
            <a:endParaRPr lang="ru-RU" sz="3200" b="1" dirty="0" smtClean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31860" y="5312239"/>
            <a:ext cx="5349923" cy="1107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200" b="1" dirty="0"/>
              <a:t>При </a:t>
            </a:r>
            <a:r>
              <a:rPr lang="ru-RU" sz="2200" b="1" dirty="0" smtClean="0"/>
              <a:t>обнаружении </a:t>
            </a:r>
            <a:r>
              <a:rPr lang="ru-RU" sz="2200" b="1" dirty="0"/>
              <a:t>клещей </a:t>
            </a: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>немедленно </a:t>
            </a:r>
            <a:r>
              <a:rPr lang="ru-RU" sz="2200" b="1" dirty="0"/>
              <a:t>обратиться </a:t>
            </a: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>в </a:t>
            </a:r>
            <a:r>
              <a:rPr lang="ru-RU" sz="2200" b="1" dirty="0"/>
              <a:t>ближайшее лечебное </a:t>
            </a:r>
            <a:r>
              <a:rPr lang="ru-RU" sz="2200" b="1" dirty="0" smtClean="0"/>
              <a:t>учреждение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170586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C:\Users\Таня\Desktop\АПРЕЛЬ\11 Безопасное лето\Безопасность на пріроде\Растенія\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23904" y="5405598"/>
            <a:ext cx="6944191" cy="76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200" b="1" dirty="0"/>
              <a:t>Волчеягодник </a:t>
            </a:r>
            <a:r>
              <a:rPr lang="ru-RU" sz="2200" b="1" dirty="0" smtClean="0"/>
              <a:t>обыкновенный</a:t>
            </a:r>
          </a:p>
          <a:p>
            <a:pPr algn="ctr"/>
            <a:r>
              <a:rPr lang="ru-RU" sz="2200" dirty="0" smtClean="0"/>
              <a:t>Растет </a:t>
            </a:r>
            <a:r>
              <a:rPr lang="ru-RU" sz="2200" dirty="0"/>
              <a:t>в лесах. Все части </a:t>
            </a:r>
            <a:r>
              <a:rPr lang="ru-RU" sz="2200" dirty="0" smtClean="0"/>
              <a:t>растения </a:t>
            </a:r>
            <a:r>
              <a:rPr lang="ru-RU" sz="2200" dirty="0"/>
              <a:t>очень ядовиты. </a:t>
            </a:r>
          </a:p>
        </p:txBody>
      </p:sp>
    </p:spTree>
    <p:extLst>
      <p:ext uri="{BB962C8B-B14F-4D97-AF65-F5344CB8AC3E}">
        <p14:creationId xmlns:p14="http://schemas.microsoft.com/office/powerpoint/2010/main" val="1605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C:\Users\Таня\Desktop\АПРЕЛЬ\11 Безопасное лето\Безопасность на пріроде\Растенія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23904" y="5236321"/>
            <a:ext cx="6944191" cy="1107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200" b="1" dirty="0"/>
              <a:t>Вех ядовитый, или </a:t>
            </a:r>
            <a:r>
              <a:rPr lang="ru-RU" sz="2200" b="1" dirty="0" smtClean="0"/>
              <a:t>цикута</a:t>
            </a:r>
          </a:p>
          <a:p>
            <a:pPr algn="ctr"/>
            <a:r>
              <a:rPr lang="ru-RU" sz="2200" dirty="0" smtClean="0"/>
              <a:t>Растение имеет морковный запах. Корневище </a:t>
            </a:r>
            <a:r>
              <a:rPr lang="ru-RU" sz="2200" dirty="0"/>
              <a:t>является самой ядовитой </a:t>
            </a:r>
            <a:r>
              <a:rPr lang="ru-RU" sz="2200" dirty="0" smtClean="0"/>
              <a:t>частью </a:t>
            </a:r>
            <a:r>
              <a:rPr lang="ru-RU" sz="2200" dirty="0"/>
              <a:t>растения. </a:t>
            </a:r>
          </a:p>
        </p:txBody>
      </p:sp>
    </p:spTree>
    <p:extLst>
      <p:ext uri="{BB962C8B-B14F-4D97-AF65-F5344CB8AC3E}">
        <p14:creationId xmlns:p14="http://schemas.microsoft.com/office/powerpoint/2010/main" val="306820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Таня\Desktop\АПРЕЛЬ\11 Безопасное лето\Безопасность на пріроде\Растенія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23904" y="5236321"/>
            <a:ext cx="6944191" cy="1107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200" b="1" dirty="0"/>
              <a:t>Бузина </a:t>
            </a:r>
            <a:r>
              <a:rPr lang="ru-RU" sz="2200" b="1" dirty="0" smtClean="0"/>
              <a:t>черная</a:t>
            </a:r>
          </a:p>
          <a:p>
            <a:pPr algn="ctr"/>
            <a:r>
              <a:rPr lang="ru-RU" sz="2200" dirty="0" smtClean="0"/>
              <a:t>Кустарник </a:t>
            </a:r>
            <a:r>
              <a:rPr lang="ru-RU" sz="2200" dirty="0"/>
              <a:t>встречается как </a:t>
            </a:r>
            <a:r>
              <a:rPr lang="ru-RU" sz="2200" dirty="0" smtClean="0"/>
              <a:t>дикорастущий, так и декоративный</a:t>
            </a:r>
            <a:r>
              <a:rPr lang="ru-RU" sz="2200" dirty="0"/>
              <a:t>. Отравление вызывают съеденные ягоды.</a:t>
            </a:r>
          </a:p>
        </p:txBody>
      </p:sp>
    </p:spTree>
    <p:extLst>
      <p:ext uri="{BB962C8B-B14F-4D97-AF65-F5344CB8AC3E}">
        <p14:creationId xmlns:p14="http://schemas.microsoft.com/office/powerpoint/2010/main" val="100163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C:\Users\Таня\Desktop\АПРЕЛЬ\11 Безопасное лето\Безопасность на пріроде\Растенія\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93151" y="5236321"/>
            <a:ext cx="5605696" cy="1107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200" b="1" dirty="0"/>
              <a:t>Бледная </a:t>
            </a:r>
            <a:r>
              <a:rPr lang="ru-RU" sz="2200" b="1" dirty="0" smtClean="0"/>
              <a:t>поганка</a:t>
            </a:r>
          </a:p>
          <a:p>
            <a:pPr algn="ctr"/>
            <a:r>
              <a:rPr lang="ru-RU" sz="2200" dirty="0"/>
              <a:t>У </a:t>
            </a:r>
            <a:r>
              <a:rPr lang="ru-RU" sz="2200" dirty="0" smtClean="0"/>
              <a:t>гриба </a:t>
            </a:r>
            <a:r>
              <a:rPr lang="ru-RU" sz="2200" dirty="0"/>
              <a:t>есть длинная тонкая ножка с ажурной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юбкой под </a:t>
            </a:r>
            <a:r>
              <a:rPr lang="ru-RU" sz="2200" dirty="0"/>
              <a:t>шляпой. </a:t>
            </a:r>
          </a:p>
        </p:txBody>
      </p:sp>
    </p:spTree>
    <p:extLst>
      <p:ext uri="{BB962C8B-B14F-4D97-AF65-F5344CB8AC3E}">
        <p14:creationId xmlns:p14="http://schemas.microsoft.com/office/powerpoint/2010/main" val="256240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C:\Users\Таня\Desktop\АПРЕЛЬ\11 Безопасное лето\Безопасность на пріроде\Растенія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93151" y="5563258"/>
            <a:ext cx="5605696" cy="76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200" b="1" dirty="0" smtClean="0"/>
              <a:t>Мухомор</a:t>
            </a:r>
          </a:p>
          <a:p>
            <a:pPr algn="ctr"/>
            <a:r>
              <a:rPr lang="ru-RU" sz="2200" dirty="0" smtClean="0"/>
              <a:t>Один </a:t>
            </a:r>
            <a:r>
              <a:rPr lang="ru-RU" sz="2200" dirty="0"/>
              <a:t>из самых опасных грибов.</a:t>
            </a:r>
          </a:p>
        </p:txBody>
      </p:sp>
    </p:spTree>
    <p:extLst>
      <p:ext uri="{BB962C8B-B14F-4D97-AF65-F5344CB8AC3E}">
        <p14:creationId xmlns:p14="http://schemas.microsoft.com/office/powerpoint/2010/main" val="141996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C:\Users\Таня\Desktop\АПРЕЛЬ\11 Безопасное лето\Безопасность на пріроде\Растенія\1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23904" y="5236321"/>
            <a:ext cx="6944191" cy="1107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200" b="1" dirty="0" err="1"/>
              <a:t>Говорушка</a:t>
            </a:r>
            <a:r>
              <a:rPr lang="ru-RU" sz="2200" b="1" dirty="0"/>
              <a:t> </a:t>
            </a:r>
            <a:r>
              <a:rPr lang="ru-RU" sz="2200" b="1" dirty="0" err="1" smtClean="0"/>
              <a:t>восковатая</a:t>
            </a:r>
            <a:endParaRPr lang="ru-RU" sz="2200" b="1" dirty="0" smtClean="0"/>
          </a:p>
          <a:p>
            <a:pPr algn="ctr"/>
            <a:r>
              <a:rPr lang="ru-RU" sz="2200" dirty="0" smtClean="0"/>
              <a:t>Главная </a:t>
            </a:r>
            <a:r>
              <a:rPr lang="ru-RU" sz="2200" dirty="0"/>
              <a:t>особенность </a:t>
            </a:r>
            <a:r>
              <a:rPr lang="ru-RU" sz="2200" dirty="0" smtClean="0"/>
              <a:t>гриба –  его </a:t>
            </a:r>
            <a:r>
              <a:rPr lang="ru-RU" sz="2200" dirty="0"/>
              <a:t>пластинки, </a:t>
            </a:r>
            <a:r>
              <a:rPr lang="ru-RU" sz="2200" dirty="0" smtClean="0"/>
              <a:t>которые </a:t>
            </a:r>
            <a:r>
              <a:rPr lang="ru-RU" sz="2200" dirty="0" err="1" smtClean="0"/>
              <a:t>расположенны</a:t>
            </a:r>
            <a:r>
              <a:rPr lang="ru-RU" sz="2200" dirty="0" smtClean="0"/>
              <a:t> </a:t>
            </a:r>
            <a:r>
              <a:rPr lang="ru-RU" sz="2200" dirty="0"/>
              <a:t>внизу шляпки и сращиваются с </a:t>
            </a:r>
            <a:r>
              <a:rPr lang="ru-RU" sz="2200" dirty="0" smtClean="0"/>
              <a:t>ножкой.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15369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C:\Users\Таня\Desktop\АПРЕЛЬ\11 Безопасное лето\Безопасность на пріроде\Растенія\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23904" y="5236321"/>
            <a:ext cx="6944191" cy="1107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200" b="1" dirty="0"/>
              <a:t>Ложная </a:t>
            </a:r>
            <a:r>
              <a:rPr lang="ru-RU" sz="2200" b="1" dirty="0" smtClean="0"/>
              <a:t>лисичка</a:t>
            </a:r>
          </a:p>
          <a:p>
            <a:pPr algn="ctr"/>
            <a:r>
              <a:rPr lang="ru-RU" sz="2200" dirty="0" smtClean="0"/>
              <a:t>Гриб имеет пустую ножку. </a:t>
            </a:r>
            <a:br>
              <a:rPr lang="ru-RU" sz="2200" dirty="0" smtClean="0"/>
            </a:br>
            <a:r>
              <a:rPr lang="ru-RU" sz="2200" dirty="0" smtClean="0"/>
              <a:t>Гриб </a:t>
            </a:r>
            <a:r>
              <a:rPr lang="ru-RU" sz="2200" dirty="0"/>
              <a:t>ядовитый и в пищу не годится.</a:t>
            </a:r>
          </a:p>
        </p:txBody>
      </p:sp>
    </p:spTree>
    <p:extLst>
      <p:ext uri="{BB962C8B-B14F-4D97-AF65-F5344CB8AC3E}">
        <p14:creationId xmlns:p14="http://schemas.microsoft.com/office/powerpoint/2010/main" val="194938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C:\Users\Таня\Desktop\АПРЕЛЬ\11 Безопасное лето\Безопасность на пріроде\Растенія\1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23904" y="5067044"/>
            <a:ext cx="6944191" cy="1446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200" b="1" dirty="0"/>
              <a:t>Сатанинский </a:t>
            </a:r>
            <a:r>
              <a:rPr lang="ru-RU" sz="2200" b="1" dirty="0" smtClean="0"/>
              <a:t>гриб</a:t>
            </a:r>
          </a:p>
          <a:p>
            <a:pPr algn="ctr"/>
            <a:r>
              <a:rPr lang="ru-RU" sz="2200" dirty="0"/>
              <a:t>Сатанинский гриб выглядит внешне, как белый или боровик. Проверить на ядовитость экземпляр можно, разрезав его. Внутри он окрашен в красный цвет. </a:t>
            </a:r>
          </a:p>
        </p:txBody>
      </p:sp>
    </p:spTree>
    <p:extLst>
      <p:ext uri="{BB962C8B-B14F-4D97-AF65-F5344CB8AC3E}">
        <p14:creationId xmlns:p14="http://schemas.microsoft.com/office/powerpoint/2010/main" val="75102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Таня\Desktop\АПРЕЛЬ\11 Безопасное лето\ВОДОЕМ\Новая папка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01235" y="4647790"/>
            <a:ext cx="4700474" cy="1107996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200" b="1" dirty="0"/>
              <a:t>Купайтесь в специально отведенных и оборудованных </a:t>
            </a: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>для </a:t>
            </a:r>
            <a:r>
              <a:rPr lang="ru-RU" sz="2200" b="1" dirty="0"/>
              <a:t>купания </a:t>
            </a:r>
            <a:r>
              <a:rPr lang="ru-RU" sz="2200" b="1" dirty="0" smtClean="0"/>
              <a:t>местах</a:t>
            </a:r>
            <a:endParaRPr lang="ru-RU" sz="2200" b="1" dirty="0"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8635" y="847522"/>
            <a:ext cx="5197366" cy="523220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Купайтесь </a:t>
            </a:r>
            <a:r>
              <a:rPr lang="ru-RU" sz="2800" b="1" dirty="0" smtClean="0">
                <a:solidFill>
                  <a:srgbClr val="002060"/>
                </a:solidFill>
              </a:rPr>
              <a:t>правильно!</a:t>
            </a:r>
            <a:endParaRPr lang="ru-RU" sz="28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9141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C:\Users\Таня\Desktop\АПРЕЛЬ\11 Безопасное лето\СТИХИ\гриб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9" name="Заголовок 5"/>
          <p:cNvSpPr txBox="1">
            <a:spLocks/>
          </p:cNvSpPr>
          <p:nvPr/>
        </p:nvSpPr>
        <p:spPr>
          <a:xfrm>
            <a:off x="6515100" y="3446060"/>
            <a:ext cx="4917172" cy="1781032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2800" b="1" i="1" dirty="0">
                <a:solidFill>
                  <a:srgbClr val="002060"/>
                </a:solidFill>
              </a:rPr>
              <a:t>Когда грибы мы собираем,</a:t>
            </a:r>
          </a:p>
          <a:p>
            <a:pPr algn="l"/>
            <a:r>
              <a:rPr lang="ru-RU" sz="2800" b="1" i="1" dirty="0">
                <a:solidFill>
                  <a:srgbClr val="002060"/>
                </a:solidFill>
              </a:rPr>
              <a:t>Берем лишь те, что знаем!</a:t>
            </a:r>
          </a:p>
        </p:txBody>
      </p:sp>
    </p:spTree>
    <p:extLst>
      <p:ext uri="{BB962C8B-B14F-4D97-AF65-F5344CB8AC3E}">
        <p14:creationId xmlns:p14="http://schemas.microsoft.com/office/powerpoint/2010/main" val="193614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C:\Users\Таня\Desktop\АПРЕЛЬ\11 Безопасное лето\Заблудился в лесу\нельзя можно\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1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22361" y="4585085"/>
            <a:ext cx="5157676" cy="1107996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200" b="1" dirty="0" smtClean="0"/>
              <a:t>Нужно успокоиться </a:t>
            </a:r>
            <a:r>
              <a:rPr lang="ru-RU" sz="2200" b="1" dirty="0"/>
              <a:t>и </a:t>
            </a:r>
            <a:r>
              <a:rPr lang="ru-RU" sz="2200" b="1" dirty="0" smtClean="0"/>
              <a:t>проанализировать </a:t>
            </a:r>
            <a:r>
              <a:rPr lang="ru-RU" sz="2200" b="1" dirty="0"/>
              <a:t>ситуацию. Попробовать вспомнить </a:t>
            </a:r>
            <a:r>
              <a:rPr lang="ru-RU" sz="2200" b="1" dirty="0" smtClean="0"/>
              <a:t>ориентиры</a:t>
            </a:r>
            <a:endParaRPr lang="ru-RU" sz="2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22361" y="735929"/>
            <a:ext cx="5181402" cy="523220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Если ты заблудился в лесу</a:t>
            </a:r>
            <a:endParaRPr lang="ru-RU" sz="28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65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C:\Users\Таня\Desktop\АПРЕЛЬ\11 Безопасное лето\Заблудился в лесу\нельзя можно\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22361" y="4723584"/>
            <a:ext cx="5157676" cy="830997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/>
              <a:t>Попытайтесь позвонить близким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или </a:t>
            </a:r>
            <a:r>
              <a:rPr lang="ru-RU" sz="2400" b="1" dirty="0"/>
              <a:t>в службу </a:t>
            </a:r>
            <a:r>
              <a:rPr lang="ru-RU" sz="2400" b="1" dirty="0" smtClean="0"/>
              <a:t>спасения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922361" y="735929"/>
            <a:ext cx="5181402" cy="523220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Если ты заблудился в лесу</a:t>
            </a:r>
            <a:endParaRPr lang="ru-RU" sz="28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11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C:\Users\Таня\Desktop\АПРЕЛЬ\11 Безопасное лето\Заблудился в лесу\нельзя можно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22361" y="4538918"/>
            <a:ext cx="5157676" cy="1200329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/>
              <a:t>Попытайтесь обозначить свое местонахождение поисковым </a:t>
            </a:r>
            <a:r>
              <a:rPr lang="ru-RU" sz="2400" b="1" dirty="0" smtClean="0"/>
              <a:t>группам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922361" y="735929"/>
            <a:ext cx="5181402" cy="523220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Если ты заблудился в лесу</a:t>
            </a:r>
            <a:endParaRPr lang="ru-RU" sz="28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66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C:\Users\Таня\Desktop\АПРЕЛЬ\11 Безопасное лето\Остался один\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63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22361" y="4723584"/>
            <a:ext cx="5157676" cy="830997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/>
              <a:t>Н</a:t>
            </a:r>
            <a:r>
              <a:rPr lang="ru-RU" sz="2400" b="1" dirty="0" smtClean="0"/>
              <a:t>е </a:t>
            </a:r>
            <a:r>
              <a:rPr lang="ru-RU" sz="2400" b="1" dirty="0"/>
              <a:t>открывай </a:t>
            </a:r>
            <a:r>
              <a:rPr lang="ru-RU" sz="2400" b="1" dirty="0" smtClean="0"/>
              <a:t>дверь </a:t>
            </a:r>
          </a:p>
          <a:p>
            <a:pPr algn="ctr"/>
            <a:r>
              <a:rPr lang="ru-RU" sz="2400" b="1" dirty="0" smtClean="0"/>
              <a:t>незнакомым людям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22361" y="822724"/>
            <a:ext cx="5181402" cy="523220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Если остался один дома</a:t>
            </a:r>
          </a:p>
        </p:txBody>
      </p:sp>
    </p:spTree>
    <p:extLst>
      <p:ext uri="{BB962C8B-B14F-4D97-AF65-F5344CB8AC3E}">
        <p14:creationId xmlns:p14="http://schemas.microsoft.com/office/powerpoint/2010/main" val="141261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C:\Users\Таня\Desktop\АПРЕЛЬ\11 Безопасное лето\Остался один\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22361" y="4538918"/>
            <a:ext cx="5157676" cy="1200329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/>
              <a:t>Если тебе говорят, что ты заливаешь соседей </a:t>
            </a:r>
            <a:r>
              <a:rPr lang="ru-RU" sz="2400" b="1" dirty="0" smtClean="0"/>
              <a:t>снизу, проверь</a:t>
            </a:r>
            <a:r>
              <a:rPr lang="ru-RU" sz="2400" b="1" dirty="0"/>
              <a:t>, нет ли воды </a:t>
            </a:r>
            <a:r>
              <a:rPr lang="ru-RU" sz="2400" b="1" dirty="0" smtClean="0"/>
              <a:t>на </a:t>
            </a:r>
            <a:r>
              <a:rPr lang="ru-RU" sz="2400" b="1" dirty="0"/>
              <a:t>полу в </a:t>
            </a:r>
            <a:r>
              <a:rPr lang="ru-RU" sz="2400" b="1" dirty="0" smtClean="0"/>
              <a:t>ванной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22361" y="822724"/>
            <a:ext cx="5181402" cy="523220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Если остался один дома</a:t>
            </a:r>
          </a:p>
        </p:txBody>
      </p:sp>
    </p:spTree>
    <p:extLst>
      <p:ext uri="{BB962C8B-B14F-4D97-AF65-F5344CB8AC3E}">
        <p14:creationId xmlns:p14="http://schemas.microsoft.com/office/powerpoint/2010/main" val="163556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C:\Users\Таня\Desktop\АПРЕЛЬ\11 Безопасное лето\Остался один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22361" y="4560172"/>
            <a:ext cx="5157676" cy="1138773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200" b="1" dirty="0"/>
              <a:t>Выучи телефон родителей, </a:t>
            </a: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>по </a:t>
            </a:r>
            <a:r>
              <a:rPr lang="ru-RU" sz="2200" b="1" dirty="0"/>
              <a:t>которому ты сможешь с ними </a:t>
            </a:r>
            <a:r>
              <a:rPr lang="ru-RU" sz="2400" b="1" dirty="0" smtClean="0"/>
              <a:t>связаться</a:t>
            </a:r>
            <a:endParaRPr lang="ru-RU" sz="2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22361" y="822724"/>
            <a:ext cx="5181402" cy="523220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Если остался один дома</a:t>
            </a:r>
          </a:p>
        </p:txBody>
      </p:sp>
    </p:spTree>
    <p:extLst>
      <p:ext uri="{BB962C8B-B14F-4D97-AF65-F5344CB8AC3E}">
        <p14:creationId xmlns:p14="http://schemas.microsoft.com/office/powerpoint/2010/main" val="151889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C:\Users\Таня\Desktop\АПРЕЛЬ\11 Безопасное лето\Остался один\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22361" y="4704535"/>
            <a:ext cx="5157676" cy="830997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 smtClean="0"/>
              <a:t>Когда просят открыть дверь, ответь</a:t>
            </a:r>
            <a:r>
              <a:rPr lang="ru-RU" sz="2400" b="1" dirty="0"/>
              <a:t>, что ты не один, </a:t>
            </a:r>
            <a:r>
              <a:rPr lang="ru-RU" sz="2400" b="1" dirty="0" smtClean="0"/>
              <a:t> а </a:t>
            </a:r>
            <a:r>
              <a:rPr lang="ru-RU" sz="2400" b="1" dirty="0"/>
              <a:t>папа </a:t>
            </a:r>
            <a:r>
              <a:rPr lang="ru-RU" sz="2400" b="1" dirty="0" smtClean="0"/>
              <a:t>спит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22361" y="822724"/>
            <a:ext cx="5181402" cy="523220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Если остался один дома</a:t>
            </a:r>
          </a:p>
        </p:txBody>
      </p:sp>
    </p:spTree>
    <p:extLst>
      <p:ext uri="{BB962C8B-B14F-4D97-AF65-F5344CB8AC3E}">
        <p14:creationId xmlns:p14="http://schemas.microsoft.com/office/powerpoint/2010/main" val="10695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C:\Users\Таня\Desktop\АПРЕЛЬ\11 Безопасное лето\Остался один\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22360" y="4704534"/>
            <a:ext cx="5345089" cy="830997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/>
              <a:t>Если посторонние люди ломают дверь квартиры, позвони в </a:t>
            </a:r>
            <a:r>
              <a:rPr lang="ru-RU" sz="2400" b="1" dirty="0" smtClean="0"/>
              <a:t>полицию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22361" y="822724"/>
            <a:ext cx="5181402" cy="523220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Если остался один дома</a:t>
            </a:r>
          </a:p>
        </p:txBody>
      </p:sp>
    </p:spTree>
    <p:extLst>
      <p:ext uri="{BB962C8B-B14F-4D97-AF65-F5344CB8AC3E}">
        <p14:creationId xmlns:p14="http://schemas.microsoft.com/office/powerpoint/2010/main" val="20676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C:\Users\Таня\Desktop\АПРЕЛЬ\11 Безопасное лето\Экстремальная\1,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12" name="Заголовок 5"/>
          <p:cNvSpPr txBox="1">
            <a:spLocks/>
          </p:cNvSpPr>
          <p:nvPr/>
        </p:nvSpPr>
        <p:spPr>
          <a:xfrm>
            <a:off x="1255986" y="2491303"/>
            <a:ext cx="9680028" cy="17872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66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Стало плохо человеку – не медлите, </a:t>
            </a:r>
            <a:r>
              <a:rPr lang="ru-RU" sz="6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позвоните</a:t>
            </a:r>
            <a:r>
              <a:rPr lang="ru-RU" sz="66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набрав </a:t>
            </a:r>
            <a:r>
              <a:rPr lang="ru-RU" sz="6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103</a:t>
            </a:r>
            <a:endParaRPr lang="ru-RU" sz="54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850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Таня\Desktop\АПРЕЛЬ\11 Безопасное лето\ВОДОЕМ\Новая папка\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01235" y="4656756"/>
            <a:ext cx="4700474" cy="1107996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200" b="1" dirty="0"/>
              <a:t>Не отплывайте далеко от берега, </a:t>
            </a: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>не </a:t>
            </a:r>
            <a:r>
              <a:rPr lang="ru-RU" sz="2200" b="1" dirty="0"/>
              <a:t>заплывайте </a:t>
            </a: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>за предупредительные знаки </a:t>
            </a:r>
            <a:endParaRPr lang="ru-RU" sz="2200" b="1" dirty="0"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8635" y="847522"/>
            <a:ext cx="5197366" cy="523220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Купайтесь </a:t>
            </a:r>
            <a:r>
              <a:rPr lang="ru-RU" sz="2800" b="1" dirty="0" smtClean="0">
                <a:solidFill>
                  <a:srgbClr val="002060"/>
                </a:solidFill>
              </a:rPr>
              <a:t>правильно!</a:t>
            </a:r>
            <a:endParaRPr lang="ru-RU" sz="28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0057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C:\Users\Таня\Desktop\АПРЕЛЬ\11 Безопасное лето\Экстремальная\1,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12" name="Заголовок 5"/>
          <p:cNvSpPr txBox="1">
            <a:spLocks/>
          </p:cNvSpPr>
          <p:nvPr/>
        </p:nvSpPr>
        <p:spPr>
          <a:xfrm>
            <a:off x="1255986" y="2491303"/>
            <a:ext cx="9680028" cy="17872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6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</a:t>
            </a:r>
            <a:r>
              <a:rPr lang="ru-RU" sz="66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почувствовали запах газа в квартире, звоните </a:t>
            </a:r>
            <a:r>
              <a:rPr lang="ru-RU" sz="6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104</a:t>
            </a:r>
            <a:endParaRPr lang="ru-RU" sz="54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670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Таня\Desktop\АПРЕЛЬ\11 Безопасное лето\ВОДОЕМ\Новая папка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01235" y="4665720"/>
            <a:ext cx="4700474" cy="1107996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200" b="1" dirty="0"/>
              <a:t>Не заплывайте в зону, </a:t>
            </a: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>где </a:t>
            </a:r>
            <a:r>
              <a:rPr lang="ru-RU" sz="2200" b="1" dirty="0"/>
              <a:t>передвигаются катера и </a:t>
            </a:r>
            <a:r>
              <a:rPr lang="ru-RU" sz="2200" b="1" dirty="0" smtClean="0"/>
              <a:t>гидроциклы</a:t>
            </a:r>
            <a:endParaRPr lang="ru-RU" sz="2200" b="1" dirty="0"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8635" y="847522"/>
            <a:ext cx="5197366" cy="523220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Купайтесь </a:t>
            </a:r>
            <a:r>
              <a:rPr lang="ru-RU" sz="2800" b="1" dirty="0" smtClean="0">
                <a:solidFill>
                  <a:srgbClr val="002060"/>
                </a:solidFill>
              </a:rPr>
              <a:t>правильно!</a:t>
            </a:r>
            <a:endParaRPr lang="ru-RU" sz="28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7029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Таня\Desktop\АПРЕЛЬ\11 Безопасное лето\ВОДОЕМ\Новая папка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01235" y="4834999"/>
            <a:ext cx="4700474" cy="769441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200" b="1" dirty="0"/>
              <a:t>Никогда не плавайте </a:t>
            </a: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>в одиночестве</a:t>
            </a:r>
            <a:endParaRPr lang="ru-RU" sz="2200" b="1" dirty="0"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8635" y="847522"/>
            <a:ext cx="5197366" cy="523220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Купайтесь </a:t>
            </a:r>
            <a:r>
              <a:rPr lang="ru-RU" sz="2800" b="1" dirty="0" smtClean="0">
                <a:solidFill>
                  <a:srgbClr val="002060"/>
                </a:solidFill>
              </a:rPr>
              <a:t>правильно!</a:t>
            </a:r>
            <a:endParaRPr lang="ru-RU" sz="28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1121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Таня\Desktop\АПРЕЛЬ\11 Безопасное лето\ВОДОЕМ\Новая папка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90601" y="4716694"/>
            <a:ext cx="5157676" cy="1015663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000" b="1" dirty="0"/>
              <a:t>Запомните, ребята, вам твердо надо знать,</a:t>
            </a:r>
            <a:br>
              <a:rPr lang="ru-RU" sz="2000" b="1" dirty="0"/>
            </a:br>
            <a:r>
              <a:rPr lang="ru-RU" sz="2000" b="1" dirty="0"/>
              <a:t>что в месте незнакомом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запрещено </a:t>
            </a:r>
            <a:r>
              <a:rPr lang="ru-RU" sz="2000" b="1" dirty="0"/>
              <a:t>нырять!</a:t>
            </a:r>
            <a:endParaRPr lang="ru-RU" sz="2000" b="1" dirty="0"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8635" y="674096"/>
            <a:ext cx="5197366" cy="95410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Не </a:t>
            </a:r>
            <a:r>
              <a:rPr lang="ru-RU" sz="2800" b="1" dirty="0" smtClean="0">
                <a:solidFill>
                  <a:srgbClr val="002060"/>
                </a:solidFill>
              </a:rPr>
              <a:t>ныряйте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</a:t>
            </a:r>
            <a:r>
              <a:rPr lang="ru-RU" sz="2800" b="1" dirty="0">
                <a:solidFill>
                  <a:srgbClr val="002060"/>
                </a:solidFill>
              </a:rPr>
              <a:t>незнакомом месте!</a:t>
            </a:r>
            <a:endParaRPr lang="ru-RU" sz="28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2218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>
    <a:txDef>
      <a:spPr>
        <a:noFill/>
        <a:ln>
          <a:noFill/>
        </a:ln>
      </a:spPr>
      <a:bodyPr wrap="square" rtlCol="0">
        <a:spAutoFit/>
      </a:bodyPr>
      <a:lstStyle>
        <a:defPPr algn="ctr">
          <a:defRPr sz="3200" b="1" smtClean="0">
            <a:solidFill>
              <a:schemeClr val="accent3">
                <a:lumMod val="75000"/>
              </a:schemeClr>
            </a:solidFill>
          </a:defRPr>
        </a:defPPr>
      </a:lstStyle>
      <a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a:style>
    </a:txDef>
  </a:objectDefaults>
  <a:extraClrSchemeLst/>
  <a:extLst>
    <a:ext uri="{05A4C25C-085E-4340-85A3-A5531E510DB2}">
      <thm15:themeFamily xmlns:thm15="http://schemas.microsoft.com/office/thememl/2012/main" xmlns="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49008</TotalTime>
  <Words>696</Words>
  <Application>Microsoft Office PowerPoint</Application>
  <PresentationFormat>Произвольный</PresentationFormat>
  <Paragraphs>136</Paragraphs>
  <Slides>60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Натуральные материалы</vt:lpstr>
      <vt:lpstr>Здравствуй,  лето красное,  лето безопасное!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Dns</cp:lastModifiedBy>
  <cp:revision>2627</cp:revision>
  <dcterms:created xsi:type="dcterms:W3CDTF">2017-01-09T10:38:11Z</dcterms:created>
  <dcterms:modified xsi:type="dcterms:W3CDTF">2020-06-02T06:17:05Z</dcterms:modified>
</cp:coreProperties>
</file>